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CBA9A-097E-4651-AC20-3EB31B6E3570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3BE9-5266-482E-88CF-982250225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43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8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6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8821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5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1262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00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00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1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8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4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9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8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9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F6F237-AFA6-E8EA-A4D8-4CB02CB1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3"/>
            <a:ext cx="9144000" cy="6840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123" y="272795"/>
            <a:ext cx="7772400" cy="1470025"/>
          </a:xfrm>
        </p:spPr>
        <p:txBody>
          <a:bodyPr/>
          <a:lstStyle/>
          <a:p>
            <a:pPr algn="ctr"/>
            <a:r>
              <a:rPr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 Charging Infrastructure: Market </a:t>
            </a:r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 </a:t>
            </a:r>
            <a:r>
              <a:rPr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Opportunity in India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6865" y="1922694"/>
            <a:ext cx="6679560" cy="378296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900" b="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Problem</a:t>
            </a:r>
            <a:r>
              <a:rPr lang="en-US" sz="1900" b="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 company wants to enter Indian market for the development of EV Charging Infrastructure. He wants the analysis of the market, revenue, costs, profit and break-even areas.”</a:t>
            </a:r>
          </a:p>
          <a:p>
            <a:pPr algn="l"/>
            <a:endParaRPr lang="en-US" sz="19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9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solve this we need to analyze: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big is the Market Opportunity?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Revenue and Cost it will generate ?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 Performance and Operational Efficiency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Insights.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Requirements.</a:t>
            </a:r>
          </a:p>
          <a:p>
            <a:pPr algn="l"/>
            <a:endParaRPr lang="en-US" sz="18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sz="1800" b="0" dirty="0">
              <a:solidFill>
                <a:srgbClr val="32323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4FC913-7AC4-1830-B16B-713CA750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0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87" y="521109"/>
            <a:ext cx="6347713" cy="884903"/>
          </a:xfrm>
        </p:spPr>
        <p:txBody>
          <a:bodyPr>
            <a:normAutofit/>
          </a:bodyPr>
          <a:lstStyle/>
          <a:p>
            <a:pPr algn="ctr"/>
            <a:r>
              <a:rPr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6012"/>
            <a:ext cx="8146026" cy="4525963"/>
          </a:xfrm>
        </p:spPr>
        <p:txBody>
          <a:bodyPr>
            <a:noAutofit/>
          </a:bodyPr>
          <a:lstStyle/>
          <a:p>
            <a:pPr algn="l">
              <a:buFont typeface="Wingdings" panose="05000000000000000000" pitchFamily="2" charset="2"/>
              <a:buChar char="v"/>
            </a:pPr>
            <a:r>
              <a:rPr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India’s EV market is at early growth stage with 293K EV sales in 2024</a:t>
            </a:r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4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opportunity: ₹141.4 Cr, but charging infra</a:t>
            </a:r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gap persists</a:t>
            </a:r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4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capex and slow ROI make</a:t>
            </a:r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profitability challenging till 2030</a:t>
            </a:r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4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location selection (commercial, urban premium, highways) is</a:t>
            </a:r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</a:t>
            </a:r>
            <a:r>
              <a:rPr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</a:t>
            </a:r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break-through.</a:t>
            </a:r>
            <a:endParaRPr sz="24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Wingdings" panose="05000000000000000000" pitchFamily="2" charset="2"/>
              <a:buChar char="v"/>
            </a:pPr>
            <a:r>
              <a:rPr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 phased expansion with focus on Fast DC charging</a:t>
            </a:r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4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7F19FA-46AE-B5FF-7719-E0AB8335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0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516" y="3226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b="1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703" y="4151938"/>
            <a:ext cx="7782232" cy="2120629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EV Sales (2024): 293K | Market Size: ₹141.4 Cr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 Sales vs Charging Station capacity → infrastructure gap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investment-ready cities: Mumbai, Delhi, Bangalore, Pune, Chennai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Segments driving growth: 2W, 3W, commercial fleets, urban personal vehicles</a:t>
            </a: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l">
              <a:buNone/>
            </a:pPr>
            <a:endParaRPr sz="2000" b="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20851-6784-BC13-2EF1-73ACDA4DD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212" y="775081"/>
            <a:ext cx="5255355" cy="3147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5C2DF-D0F7-7AAB-E7DC-F81567781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0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303" y="117779"/>
            <a:ext cx="6347713" cy="1256312"/>
          </a:xfrm>
        </p:spPr>
        <p:txBody>
          <a:bodyPr>
            <a:normAutofit/>
          </a:bodyPr>
          <a:lstStyle/>
          <a:p>
            <a:pPr algn="ctr"/>
            <a:r>
              <a:rPr b="1" u="sng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Opportunity &amp; Profitability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4451" y="4338473"/>
            <a:ext cx="6735098" cy="2549062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(2025–30): ₹1,208 Cr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Operating Cost (2025–30): ₹1,676 Cr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Profit (2025–30): –₹493 Cr (loss-making initially)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Profitability constrained by high capex &amp; slow demand ramp-up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potential once utilization &gt;75%</a:t>
            </a:r>
            <a:endParaRPr lang="en-US" sz="18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sz="18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13DE6-23BE-83A7-C0E4-71A5F571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20" y="1374090"/>
            <a:ext cx="5119695" cy="28046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487DB3-89F6-64B5-BFA5-ABD0B663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0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20" y="175460"/>
            <a:ext cx="6347713" cy="1024075"/>
          </a:xfrm>
        </p:spPr>
        <p:txBody>
          <a:bodyPr>
            <a:normAutofit/>
          </a:bodyPr>
          <a:lstStyle/>
          <a:p>
            <a:pPr algn="ctr"/>
            <a:r>
              <a:rPr sz="2800" b="1" u="sng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 Performance </a:t>
            </a:r>
            <a:r>
              <a:rPr lang="en-US" sz="2800" b="1" u="sng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800" b="1" u="sng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Operational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055" y="4209068"/>
            <a:ext cx="6347714" cy="2558894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 utilization: 68.7%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revenue: ₹20.5 Lakhs | Profit: ₹6.8 Lakhs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ROI station types: Fast DC 50kW &amp; 120kW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ROI station types: Slow AC &amp; battery swapping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&amp; highway locations deliver most consistent </a:t>
            </a:r>
            <a:r>
              <a:rPr sz="1800" b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</a:t>
            </a:r>
            <a:r>
              <a:rPr lang="en-IN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es.</a:t>
            </a:r>
          </a:p>
          <a:p>
            <a:pPr marL="0" indent="0" algn="l">
              <a:buNone/>
            </a:pPr>
            <a:endParaRPr sz="1800" b="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CD2E7-4EAB-9F92-94E6-2911FD46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522" y="1199535"/>
            <a:ext cx="5337511" cy="2916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62BD25-3AAE-A3D7-E324-75E3BE49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0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406" y="216784"/>
            <a:ext cx="6347713" cy="660400"/>
          </a:xfrm>
        </p:spPr>
        <p:txBody>
          <a:bodyPr>
            <a:normAutofit/>
          </a:bodyPr>
          <a:lstStyle/>
          <a:p>
            <a:pPr algn="ctr"/>
            <a:r>
              <a:rPr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198" y="4231952"/>
            <a:ext cx="6076337" cy="2636838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>
                    <a:lumMod val="95000"/>
                  </a:schemeClr>
                </a:solidFill>
              </a:rPr>
              <a:t>Avg ROI across stations: 58.4%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>
                    <a:lumMod val="95000"/>
                  </a:schemeClr>
                </a:solidFill>
              </a:rPr>
              <a:t>Top Location Types: Commercial complexes, Urban premium zones, Mall parking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>
                    <a:lumMod val="95000"/>
                  </a:schemeClr>
                </a:solidFill>
              </a:rPr>
              <a:t>Top Profit Value Location: Commercial (₹16.4 Lakhs annually)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800" b="0" dirty="0">
                <a:solidFill>
                  <a:schemeClr val="bg1">
                    <a:lumMod val="95000"/>
                  </a:schemeClr>
                </a:solidFill>
              </a:rPr>
              <a:t>Key Finding: ROI maximized by focusing on high-footfall, urban &amp; commercial hubs</a:t>
            </a:r>
            <a:r>
              <a:rPr lang="en-US" sz="1800" b="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indent="0" algn="l">
              <a:buNone/>
            </a:pPr>
            <a:endParaRPr sz="1800" b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1E97D-3F6A-5FFB-11E2-913D482A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62" y="1014361"/>
            <a:ext cx="4924999" cy="30522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A5D9C-3763-BB2B-398A-ED9E92B2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0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044" y="3048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b="1" u="sng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044" y="3819597"/>
            <a:ext cx="7364362" cy="2733603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sz="1600" b="0" dirty="0">
                <a:solidFill>
                  <a:schemeClr val="bg1"/>
                </a:solidFill>
              </a:rPr>
              <a:t>Initial Cost: ₹131.6 Cr | Total Capex (5 yrs): ₹459.8 Cr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600" b="0" dirty="0">
                <a:solidFill>
                  <a:schemeClr val="bg1"/>
                </a:solidFill>
              </a:rPr>
              <a:t>Average ROI: 14.3%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600" b="0" dirty="0">
                <a:solidFill>
                  <a:schemeClr val="bg1"/>
                </a:solidFill>
              </a:rPr>
              <a:t>Break-Even Timeline:</a:t>
            </a:r>
          </a:p>
          <a:p>
            <a:pPr marL="0" indent="0" algn="l">
              <a:buNone/>
            </a:pPr>
            <a:r>
              <a:rPr sz="1600" b="0" dirty="0">
                <a:solidFill>
                  <a:schemeClr val="bg1"/>
                </a:solidFill>
              </a:rPr>
              <a:t>   • Fast charging equipment → 50+ years</a:t>
            </a:r>
          </a:p>
          <a:p>
            <a:pPr marL="0" indent="0" algn="l">
              <a:buNone/>
            </a:pPr>
            <a:r>
              <a:rPr sz="1600" b="0" dirty="0">
                <a:solidFill>
                  <a:schemeClr val="bg1"/>
                </a:solidFill>
              </a:rPr>
              <a:t>   • Land &amp; Grid infra → 20–40 years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600" b="0" dirty="0">
                <a:solidFill>
                  <a:schemeClr val="bg1"/>
                </a:solidFill>
              </a:rPr>
              <a:t>Profitability concentration: Fast DC 50kW &amp; 120kW → 70%+ of total profit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1600" b="0" dirty="0">
                <a:solidFill>
                  <a:schemeClr val="bg1"/>
                </a:solidFill>
              </a:rPr>
              <a:t>Slow AC &amp; battery swapping → marginal returns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BD5C1-CC1B-5B41-3ECF-EC35AA0D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867" y="962831"/>
            <a:ext cx="4411267" cy="26513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264EE4-EB47-AF28-FC6E-7A2DBEC1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66"/>
            <a:ext cx="9144000" cy="6840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238" y="501445"/>
            <a:ext cx="6843252" cy="884903"/>
          </a:xfrm>
        </p:spPr>
        <p:txBody>
          <a:bodyPr>
            <a:noAutofit/>
          </a:bodyPr>
          <a:lstStyle/>
          <a:p>
            <a:pPr algn="ctr"/>
            <a:r>
              <a:rPr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 for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238" y="1494503"/>
            <a:ext cx="7620001" cy="421071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sz="2100" b="0" dirty="0">
                <a:solidFill>
                  <a:schemeClr val="bg1"/>
                </a:solidFill>
              </a:rPr>
              <a:t> </a:t>
            </a:r>
            <a:r>
              <a:rPr sz="2100" b="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Phased Rollout</a:t>
            </a:r>
            <a:r>
              <a:rPr sz="21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l">
              <a:buNone/>
            </a:pPr>
            <a:r>
              <a:rPr sz="1800" b="0" dirty="0">
                <a:solidFill>
                  <a:schemeClr val="bg1"/>
                </a:solidFill>
              </a:rPr>
              <a:t>   </a:t>
            </a:r>
            <a:r>
              <a:rPr lang="en-US" sz="1800" b="0" dirty="0">
                <a:solidFill>
                  <a:schemeClr val="bg1"/>
                </a:solidFill>
              </a:rPr>
              <a:t>      --</a:t>
            </a: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 (2025–27): Metro cities (Mumbai, Delhi, Pune, Bangalore)</a:t>
            </a:r>
          </a:p>
          <a:p>
            <a:pPr marL="0" indent="0" algn="l">
              <a:buNone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--</a:t>
            </a: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Phase 2 (2028–30): Tier-2 cities + highways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2100" b="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Mix:</a:t>
            </a:r>
          </a:p>
          <a:p>
            <a:pPr marL="0" indent="0" algn="l">
              <a:buNone/>
            </a:pPr>
            <a:r>
              <a:rPr sz="1800" b="0" dirty="0">
                <a:solidFill>
                  <a:schemeClr val="bg1"/>
                </a:solidFill>
              </a:rPr>
              <a:t>   </a:t>
            </a:r>
            <a:r>
              <a:rPr lang="en-US" sz="1800" b="0" dirty="0">
                <a:solidFill>
                  <a:schemeClr val="bg1"/>
                </a:solidFill>
              </a:rPr>
              <a:t>    -</a:t>
            </a:r>
            <a:r>
              <a:rPr sz="1800" b="0" dirty="0">
                <a:solidFill>
                  <a:schemeClr val="bg1"/>
                </a:solidFill>
              </a:rPr>
              <a:t>- Prioritize Fast DC chargers (50–120kW)</a:t>
            </a:r>
          </a:p>
          <a:p>
            <a:pPr marL="0" indent="0" algn="l">
              <a:buNone/>
            </a:pPr>
            <a:r>
              <a:rPr sz="1800" b="0" dirty="0">
                <a:solidFill>
                  <a:schemeClr val="bg1"/>
                </a:solidFill>
              </a:rPr>
              <a:t>   </a:t>
            </a:r>
            <a:r>
              <a:rPr lang="en-US" sz="1800" b="0" dirty="0">
                <a:solidFill>
                  <a:schemeClr val="bg1"/>
                </a:solidFill>
              </a:rPr>
              <a:t>    -</a:t>
            </a:r>
            <a:r>
              <a:rPr sz="1800" b="0" dirty="0">
                <a:solidFill>
                  <a:schemeClr val="bg1"/>
                </a:solidFill>
              </a:rPr>
              <a:t>- Limit Slow AC &amp; battery swapping investments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sz="2100" b="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Strategy:</a:t>
            </a:r>
          </a:p>
          <a:p>
            <a:pPr marL="0" indent="0" algn="l">
              <a:buNone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</a:t>
            </a: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Focus on Commercial, Urban Premium, Highways</a:t>
            </a:r>
          </a:p>
          <a:p>
            <a:pPr marL="0" indent="0" algn="l">
              <a:buNone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</a:t>
            </a: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Partnerships with malls, office complexes, petrol pumps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1800" b="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Financial Approach:</a:t>
            </a:r>
          </a:p>
          <a:p>
            <a:pPr marL="0" indent="0" algn="l">
              <a:buNone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</a:t>
            </a: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Leverage subsidies, PPPs, carbon credits</a:t>
            </a:r>
          </a:p>
          <a:p>
            <a:pPr marL="0" indent="0" algn="l">
              <a:buNone/>
            </a:pP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</a:t>
            </a:r>
            <a:r>
              <a:rPr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Optimize cost structure with shared infrastructure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8AFB50-2F32-5133-A2D4-BDFF043B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0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580" y="178877"/>
            <a:ext cx="5629957" cy="766829"/>
          </a:xfrm>
        </p:spPr>
        <p:txBody>
          <a:bodyPr>
            <a:noAutofit/>
          </a:bodyPr>
          <a:lstStyle/>
          <a:p>
            <a:pPr algn="ctr"/>
            <a:r>
              <a:rPr sz="4000" b="1" u="sng" dirty="0">
                <a:solidFill>
                  <a:srgbClr val="00B0F0"/>
                </a:solidFill>
              </a:rPr>
              <a:t>Conclusion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C6149F99-920F-0CBE-B0C1-3A884A1C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2" y="1026448"/>
            <a:ext cx="3689937" cy="57334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7181" y="1283011"/>
            <a:ext cx="4610338" cy="4643333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b="0" dirty="0">
                <a:solidFill>
                  <a:schemeClr val="bg1"/>
                </a:solidFill>
              </a:rPr>
              <a:t>India’s EV market is large &amp; fast-growing, but infra gap persists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b="0" dirty="0">
                <a:solidFill>
                  <a:schemeClr val="bg1"/>
                </a:solidFill>
              </a:rPr>
              <a:t>Short-term: capital intensive &amp; loss-making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b="0" dirty="0">
                <a:solidFill>
                  <a:schemeClr val="bg1"/>
                </a:solidFill>
              </a:rPr>
              <a:t>Medium-long term: profitable with strategic rollout &amp; right station types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b="0" dirty="0">
                <a:solidFill>
                  <a:schemeClr val="bg1"/>
                </a:solidFill>
              </a:rPr>
              <a:t>Recommendation: Enter early with phased investment to capture first-mover</a:t>
            </a:r>
            <a:r>
              <a:rPr lang="en-US" b="0" dirty="0">
                <a:solidFill>
                  <a:schemeClr val="bg1"/>
                </a:solidFill>
              </a:rPr>
              <a:t> </a:t>
            </a:r>
            <a:r>
              <a:rPr b="0" dirty="0">
                <a:solidFill>
                  <a:schemeClr val="bg1"/>
                </a:solidFill>
              </a:rPr>
              <a:t>a</a:t>
            </a:r>
            <a:r>
              <a:rPr lang="en-IN" b="0" dirty="0" err="1">
                <a:solidFill>
                  <a:schemeClr val="bg1"/>
                </a:solidFill>
              </a:rPr>
              <a:t>dvantage</a:t>
            </a:r>
            <a:r>
              <a:rPr lang="en-IN" b="0" dirty="0">
                <a:solidFill>
                  <a:schemeClr val="bg1"/>
                </a:solidFill>
              </a:rPr>
              <a:t>.</a:t>
            </a:r>
            <a:endParaRPr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</TotalTime>
  <Words>568</Words>
  <Application>Microsoft Office PowerPoint</Application>
  <PresentationFormat>On-screen Show (4:3)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Trebuchet MS</vt:lpstr>
      <vt:lpstr>Wingdings</vt:lpstr>
      <vt:lpstr>Wingdings 3</vt:lpstr>
      <vt:lpstr>Facet</vt:lpstr>
      <vt:lpstr>EV Charging Infrastructure: Market Entry Opportunity in India</vt:lpstr>
      <vt:lpstr>Executive Summary</vt:lpstr>
      <vt:lpstr>Market Opportunity</vt:lpstr>
      <vt:lpstr>Financial Opportunity &amp; Profitability</vt:lpstr>
      <vt:lpstr>Station Performance and Operational Efficiency</vt:lpstr>
      <vt:lpstr>Strategic Insights</vt:lpstr>
      <vt:lpstr>Investment Requirements</vt:lpstr>
      <vt:lpstr>Recommendations for Client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keywords/>
  <dc:description>generated using python-pptx</dc:description>
  <cp:lastModifiedBy>Jahanvi Mishra</cp:lastModifiedBy>
  <cp:revision>2</cp:revision>
  <dcterms:created xsi:type="dcterms:W3CDTF">2013-01-27T09:14:16Z</dcterms:created>
  <dcterms:modified xsi:type="dcterms:W3CDTF">2025-08-31T15:07:58Z</dcterms:modified>
  <cp:category/>
</cp:coreProperties>
</file>